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sldIdLst>
    <p:sldId id="256" r:id="rId2"/>
    <p:sldId id="259" r:id="rId3"/>
    <p:sldId id="262" r:id="rId4"/>
    <p:sldId id="263" r:id="rId5"/>
    <p:sldId id="27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24384000" cy="13716000"/>
  <p:notesSz cx="6858000" cy="9144000"/>
  <p:defaultTextStyle>
    <a:defPPr>
      <a:defRPr lang="en-US"/>
    </a:defPPr>
    <a:lvl1pPr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1pPr>
    <a:lvl2pPr marL="2286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2pPr>
    <a:lvl3pPr marL="4572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3pPr>
    <a:lvl4pPr marL="6858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4pPr>
    <a:lvl5pPr marL="9144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5pPr>
    <a:lvl6pPr marL="2286000" algn="l" defTabSz="457200" rtl="0" eaLnBrk="1" latinLnBrk="0" hangingPunct="1"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6pPr>
    <a:lvl7pPr marL="2743200" algn="l" defTabSz="457200" rtl="0" eaLnBrk="1" latinLnBrk="0" hangingPunct="1"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7pPr>
    <a:lvl8pPr marL="3200400" algn="l" defTabSz="457200" rtl="0" eaLnBrk="1" latinLnBrk="0" hangingPunct="1"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8pPr>
    <a:lvl9pPr marL="3657600" algn="l" defTabSz="457200" rtl="0" eaLnBrk="1" latinLnBrk="0" hangingPunct="1">
      <a:defRPr sz="58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ＭＳ Ｐゴシック" charset="0"/>
        <a:cs typeface="Helvetica Neue Light" charset="0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B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lt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33" d="100"/>
          <a:sy n="33" d="100"/>
        </p:scale>
        <p:origin x="78" y="10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9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DF3D5-8A14-4F25-8BE8-966B45EFD03C}" type="datetimeFigureOut">
              <a:rPr lang="en-CA" smtClean="0"/>
              <a:t>2018-04-24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79174-FF1E-4557-969B-4597570B79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92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9174-FF1E-4557-969B-4597570B796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91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948"/>
          <a:stretch/>
        </p:blipFill>
        <p:spPr>
          <a:xfrm>
            <a:off x="2175456" y="1421970"/>
            <a:ext cx="20024605" cy="108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623048" y="12470126"/>
            <a:ext cx="11064875" cy="47625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1"/>
                </a:solidFill>
                <a:effectLst>
                  <a:outerShdw dir="2700000" algn="tl">
                    <a:srgbClr val="000000"/>
                  </a:outerShdw>
                </a:effectLst>
                <a:latin typeface="Arial Narrow" panose="020B0606020202030204" pitchFamily="34" charset="0"/>
              </a:defRPr>
            </a:lvl1pPr>
            <a:lvl2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Text (Arial Narrow Bold 22) or remove</a:t>
            </a:r>
            <a:endParaRPr lang="en-CA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7130146" y="2018506"/>
            <a:ext cx="10085832" cy="10085832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10000"/>
                  </a:schemeClr>
                </a:solidFill>
              </a:defRPr>
            </a:lvl3pPr>
            <a:lvl4pPr>
              <a:defRPr sz="2400">
                <a:solidFill>
                  <a:schemeClr val="tx2">
                    <a:lumMod val="10000"/>
                  </a:schemeClr>
                </a:solidFill>
              </a:defRPr>
            </a:lvl4pPr>
            <a:lvl5pPr>
              <a:defRPr sz="2400">
                <a:solidFill>
                  <a:schemeClr val="tx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2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623048" y="12470126"/>
            <a:ext cx="11064875" cy="47625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  <a:latin typeface="Arial Narrow" panose="020B0606020202030204" pitchFamily="34" charset="0"/>
              </a:defRPr>
            </a:lvl1pPr>
            <a:lvl2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Text (Arial Narrow Bold 22) or remove</a:t>
            </a:r>
            <a:endParaRPr lang="en-CA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877057" y="6089904"/>
            <a:ext cx="16313404" cy="4389120"/>
          </a:xfrm>
          <a:prstGeom prst="rect">
            <a:avLst/>
          </a:prstGeom>
        </p:spPr>
        <p:txBody>
          <a:bodyPr/>
          <a:lstStyle>
            <a:lvl1pPr>
              <a:defRPr sz="7200" baseline="0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  <a:latin typeface="+mn-lt"/>
              </a:defRPr>
            </a:lvl1pPr>
            <a:lvl2pPr>
              <a:defRPr sz="6000" baseline="0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  <a:latin typeface="+mn-lt"/>
              </a:defRPr>
            </a:lvl2pPr>
            <a:lvl3pPr>
              <a:defRPr>
                <a:solidFill>
                  <a:schemeClr val="tx2">
                    <a:lumMod val="1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2">
                    <a:lumMod val="1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2">
                    <a:lumMod val="10000"/>
                  </a:schemeClr>
                </a:solidFill>
                <a:latin typeface="+mn-lt"/>
              </a:defRPr>
            </a:lvl5pPr>
          </a:lstStyle>
          <a:p>
            <a:pPr lvl="1"/>
            <a:r>
              <a:rPr lang="en-US" dirty="0" smtClean="0"/>
              <a:t>Text (Arial 60)</a:t>
            </a:r>
          </a:p>
          <a:p>
            <a:pPr lvl="1"/>
            <a:r>
              <a:rPr lang="en-US" dirty="0" smtClean="0"/>
              <a:t>Text (Arial 60)</a:t>
            </a:r>
          </a:p>
          <a:p>
            <a:pPr lvl="1"/>
            <a:r>
              <a:rPr lang="en-US" dirty="0" smtClean="0"/>
              <a:t>Text (Arial 60)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004691" y="2578608"/>
            <a:ext cx="16313150" cy="1354074"/>
          </a:xfrm>
          <a:prstGeom prst="rect">
            <a:avLst/>
          </a:prstGeom>
        </p:spPr>
        <p:txBody>
          <a:bodyPr/>
          <a:lstStyle>
            <a:lvl1pPr algn="ctr">
              <a:defRPr sz="7200" baseline="0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</a:defRPr>
            </a:lvl1pPr>
            <a:lvl2pPr>
              <a:defRPr sz="7200">
                <a:solidFill>
                  <a:schemeClr val="tx2">
                    <a:lumMod val="10000"/>
                  </a:schemeClr>
                </a:solidFill>
              </a:defRPr>
            </a:lvl2pPr>
            <a:lvl3pPr>
              <a:defRPr sz="7200">
                <a:solidFill>
                  <a:schemeClr val="tx2">
                    <a:lumMod val="10000"/>
                  </a:schemeClr>
                </a:solidFill>
              </a:defRPr>
            </a:lvl3pPr>
            <a:lvl4pPr>
              <a:defRPr sz="7200">
                <a:solidFill>
                  <a:schemeClr val="tx2">
                    <a:lumMod val="10000"/>
                  </a:schemeClr>
                </a:solidFill>
              </a:defRPr>
            </a:lvl4pPr>
            <a:lvl5pPr>
              <a:defRPr sz="7200">
                <a:solidFill>
                  <a:schemeClr val="tx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(Arial 72)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03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97290" y="2651760"/>
            <a:ext cx="6765925" cy="1224661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</a:defRPr>
            </a:lvl1pPr>
            <a:lvl2pPr>
              <a:defRPr sz="5800">
                <a:solidFill>
                  <a:schemeClr val="tx2">
                    <a:lumMod val="10000"/>
                  </a:schemeClr>
                </a:solidFill>
              </a:defRPr>
            </a:lvl2pPr>
            <a:lvl3pPr>
              <a:defRPr sz="5800">
                <a:solidFill>
                  <a:schemeClr val="tx2">
                    <a:lumMod val="10000"/>
                  </a:schemeClr>
                </a:solidFill>
              </a:defRPr>
            </a:lvl3pPr>
            <a:lvl4pPr>
              <a:defRPr sz="5800">
                <a:solidFill>
                  <a:schemeClr val="tx2">
                    <a:lumMod val="10000"/>
                  </a:schemeClr>
                </a:solidFill>
              </a:defRPr>
            </a:lvl4pPr>
            <a:lvl5pPr>
              <a:defRPr sz="5800">
                <a:solidFill>
                  <a:schemeClr val="tx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(Arial 58)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3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899"/>
            <a:ext cx="24384000" cy="13810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6981" y="2624342"/>
            <a:ext cx="13957318" cy="4292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TITLE (Arial Bold 36)</a:t>
            </a:r>
            <a:endParaRPr lang="en-CA" dirty="0"/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2"/>
          </p:nvPr>
        </p:nvSpPr>
        <p:spPr>
          <a:xfrm>
            <a:off x="986981" y="3335362"/>
            <a:ext cx="13957318" cy="88757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icon to add table</a:t>
            </a:r>
            <a:endParaRPr lang="en-C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5403633" y="3125342"/>
            <a:ext cx="7888287" cy="9331396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2">
                    <a:lumMod val="1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Text (Arial 44)</a:t>
            </a:r>
          </a:p>
          <a:p>
            <a:pPr lvl="1"/>
            <a:r>
              <a:rPr lang="en-US" dirty="0" smtClean="0"/>
              <a:t>Text (Arial 28)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15417279" y="12660977"/>
            <a:ext cx="7888287" cy="45085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Text (Arial Narrow 16) or remove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467100" y="12498057"/>
            <a:ext cx="11477625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Text (Arial Narrow Bold 22) or remove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64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57042" y="2093633"/>
            <a:ext cx="15527338" cy="1170368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TITLE (Arial Bold 48)</a:t>
            </a:r>
            <a:endParaRPr lang="en-CA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1"/>
          </p:nvPr>
        </p:nvSpPr>
        <p:spPr>
          <a:xfrm>
            <a:off x="1060450" y="3419475"/>
            <a:ext cx="22256750" cy="8632825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icon to add table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2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36592" y="2267712"/>
            <a:ext cx="14740128" cy="8046720"/>
          </a:xfrm>
          <a:prstGeom prst="rect">
            <a:avLst/>
          </a:prstGeom>
        </p:spPr>
        <p:txBody>
          <a:bodyPr/>
          <a:lstStyle>
            <a:lvl1pPr algn="ctr">
              <a:defRPr sz="5800">
                <a:solidFill>
                  <a:schemeClr val="tx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CA" dirty="0" smtClean="0"/>
              <a:t>Photo (Centered)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35325" y="10808208"/>
            <a:ext cx="12307887" cy="1499807"/>
          </a:xfrm>
          <a:prstGeom prst="rect">
            <a:avLst/>
          </a:prstGeom>
        </p:spPr>
        <p:txBody>
          <a:bodyPr/>
          <a:lstStyle>
            <a:lvl1pPr algn="ctr">
              <a:defRPr sz="5800" baseline="0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Text (Arial 58 – Centered) or remove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6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864608" y="2468880"/>
            <a:ext cx="14685009" cy="797356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10000"/>
                  </a:schemeClr>
                </a:solidFill>
              </a:defRPr>
            </a:lvl3pPr>
            <a:lvl4pPr>
              <a:defRPr sz="2400">
                <a:solidFill>
                  <a:schemeClr val="tx2">
                    <a:lumMod val="10000"/>
                  </a:schemeClr>
                </a:solidFill>
              </a:defRPr>
            </a:lvl4pPr>
            <a:lvl5pPr>
              <a:defRPr sz="2400">
                <a:solidFill>
                  <a:schemeClr val="tx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Object or Photo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28731" y="10588752"/>
            <a:ext cx="14720887" cy="2072876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Text (Arial 66)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84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0" y="6845300"/>
            <a:ext cx="10642600" cy="2209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10000"/>
                  </a:schemeClr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6845300"/>
            <a:ext cx="10642600" cy="2209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10000"/>
                  </a:schemeClr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97290" y="2651760"/>
            <a:ext cx="6765925" cy="1224661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</a:defRPr>
            </a:lvl1pPr>
            <a:lvl2pPr>
              <a:defRPr sz="5800">
                <a:solidFill>
                  <a:schemeClr val="tx2">
                    <a:lumMod val="10000"/>
                  </a:schemeClr>
                </a:solidFill>
              </a:defRPr>
            </a:lvl2pPr>
            <a:lvl3pPr>
              <a:defRPr sz="5800">
                <a:solidFill>
                  <a:schemeClr val="tx2">
                    <a:lumMod val="10000"/>
                  </a:schemeClr>
                </a:solidFill>
              </a:defRPr>
            </a:lvl3pPr>
            <a:lvl4pPr>
              <a:defRPr sz="5800">
                <a:solidFill>
                  <a:schemeClr val="tx2">
                    <a:lumMod val="10000"/>
                  </a:schemeClr>
                </a:solidFill>
              </a:defRPr>
            </a:lvl4pPr>
            <a:lvl5pPr>
              <a:defRPr sz="5800">
                <a:solidFill>
                  <a:schemeClr val="tx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(Arial 58)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623048" y="12470126"/>
            <a:ext cx="11064875" cy="47625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>
                    <a:lumMod val="10000"/>
                  </a:schemeClr>
                </a:solidFill>
                <a:effectLst>
                  <a:outerShdw dir="2700000" algn="tl">
                    <a:srgbClr val="000000"/>
                  </a:outerShdw>
                </a:effectLst>
                <a:latin typeface="Arial Narrow" panose="020B0606020202030204" pitchFamily="34" charset="0"/>
              </a:defRPr>
            </a:lvl1pPr>
            <a:lvl2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Text (Arial Narrow Bold 22) or remove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13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68918" y="2987040"/>
            <a:ext cx="8631936" cy="85186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1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94920" y="2987040"/>
            <a:ext cx="8631936" cy="85186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1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Map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/>
          <a:stretch/>
        </p:blipFill>
        <p:spPr>
          <a:xfrm>
            <a:off x="-1" y="11722912"/>
            <a:ext cx="3623049" cy="1970679"/>
          </a:xfrm>
          <a:prstGeom prst="rect">
            <a:avLst/>
          </a:prstGeom>
        </p:spPr>
      </p:pic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623048" y="12470126"/>
            <a:ext cx="11064875" cy="47625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1"/>
                </a:solidFill>
                <a:effectLst>
                  <a:outerShdw dir="2700000" algn="tl">
                    <a:srgbClr val="000000"/>
                  </a:outerShdw>
                </a:effectLst>
                <a:latin typeface="Arial Narrow" panose="020B0606020202030204" pitchFamily="34" charset="0"/>
              </a:defRPr>
            </a:lvl1pPr>
            <a:lvl2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2200" b="1"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Text (Arial Narrow Bold 22) or remove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13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852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ＭＳ Ｐゴシック" charset="0"/>
          <a:cs typeface="Helvetica Neue Light" charset="0"/>
          <a:sym typeface="Helvetica Neue Light" charset="0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ＭＳ Ｐゴシック" charset="0"/>
          <a:cs typeface="Helvetica Neue Light" charset="0"/>
          <a:sym typeface="Helvetica Neue Light" charset="0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ＭＳ Ｐゴシック" charset="0"/>
          <a:cs typeface="Helvetica Neue Light" charset="0"/>
          <a:sym typeface="Helvetica Neue Light" charset="0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ＭＳ Ｐゴシック" charset="0"/>
          <a:cs typeface="Helvetica Neue Light" charset="0"/>
          <a:sym typeface="Helvetica Neue Light" charset="0"/>
        </a:defRPr>
      </a:lvl5pPr>
      <a:lvl6pPr marL="457200"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ＭＳ Ｐゴシック" charset="0"/>
          <a:cs typeface="Helvetica Neue Light" charset="0"/>
          <a:sym typeface="Helvetica Neue Light" charset="0"/>
        </a:defRPr>
      </a:lvl6pPr>
      <a:lvl7pPr marL="914400"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ＭＳ Ｐゴシック" charset="0"/>
          <a:cs typeface="Helvetica Neue Light" charset="0"/>
          <a:sym typeface="Helvetica Neue Light" charset="0"/>
        </a:defRPr>
      </a:lvl7pPr>
      <a:lvl8pPr marL="1371600"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ＭＳ Ｐゴシック" charset="0"/>
          <a:cs typeface="Helvetica Neue Light" charset="0"/>
          <a:sym typeface="Helvetica Neue Light" charset="0"/>
        </a:defRPr>
      </a:lvl8pPr>
      <a:lvl9pPr marL="1828800" algn="l" defTabSz="825500" rtl="0" eaLnBrk="1" fontAlgn="base" hangingPunct="1">
        <a:spcBef>
          <a:spcPct val="0"/>
        </a:spcBef>
        <a:spcAft>
          <a:spcPct val="0"/>
        </a:spcAft>
        <a:defRPr sz="10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ＭＳ Ｐゴシック" charset="0"/>
          <a:cs typeface="Helvetica Neue Light" charset="0"/>
          <a:sym typeface="Helvetica Neue Light" charset="0"/>
        </a:defRPr>
      </a:lvl9pPr>
    </p:titleStyle>
    <p:bodyStyle>
      <a:lvl1pPr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228600"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Helvetica Neue Light" charset="0"/>
          <a:cs typeface="+mn-cs"/>
          <a:sym typeface="Helvetica Neue Light" charset="0"/>
        </a:defRPr>
      </a:lvl2pPr>
      <a:lvl3pPr marL="457200"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Helvetica Neue Light" charset="0"/>
          <a:cs typeface="+mn-cs"/>
          <a:sym typeface="Helvetica Neue Light" charset="0"/>
        </a:defRPr>
      </a:lvl3pPr>
      <a:lvl4pPr marL="685800"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Helvetica Neue Light" charset="0"/>
          <a:cs typeface="+mn-cs"/>
          <a:sym typeface="Helvetica Neue Light" charset="0"/>
        </a:defRPr>
      </a:lvl4pPr>
      <a:lvl5pPr marL="914400"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Helvetica Neue Light" charset="0"/>
          <a:cs typeface="+mn-cs"/>
          <a:sym typeface="Helvetica Neue Light" charset="0"/>
        </a:defRPr>
      </a:lvl5pPr>
      <a:lvl6pPr marL="1371600"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Helvetica Neue Light" charset="0"/>
          <a:cs typeface="+mn-cs"/>
          <a:sym typeface="Helvetica Neue Light" charset="0"/>
        </a:defRPr>
      </a:lvl6pPr>
      <a:lvl7pPr marL="1828800"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Helvetica Neue Light" charset="0"/>
          <a:cs typeface="+mn-cs"/>
          <a:sym typeface="Helvetica Neue Light" charset="0"/>
        </a:defRPr>
      </a:lvl7pPr>
      <a:lvl8pPr marL="2286000"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Helvetica Neue Light" charset="0"/>
          <a:cs typeface="+mn-cs"/>
          <a:sym typeface="Helvetica Neue Light" charset="0"/>
        </a:defRPr>
      </a:lvl8pPr>
      <a:lvl9pPr marL="2743200" algn="l" defTabSz="825500" rtl="0" eaLnBrk="1" fontAlgn="base" hangingPunct="1">
        <a:spcBef>
          <a:spcPts val="510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Helvetica Neue Light" charset="0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7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r="3935" b="8944"/>
          <a:stretch/>
        </p:blipFill>
        <p:spPr>
          <a:xfrm>
            <a:off x="986981" y="3569110"/>
            <a:ext cx="12817509" cy="88942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Drop-Off Depots &amp; Processors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Lots of options for recycling</a:t>
            </a:r>
          </a:p>
          <a:p>
            <a:r>
              <a:rPr lang="en-CA" dirty="0" smtClean="0"/>
              <a:t>Strong local recycling industry = jobs in the local economy</a:t>
            </a:r>
          </a:p>
          <a:p>
            <a:r>
              <a:rPr lang="en-CA" dirty="0" smtClean="0"/>
              <a:t>Public depots near Duncan, Lake Cowichan and Ladysmith</a:t>
            </a:r>
          </a:p>
          <a:p>
            <a:r>
              <a:rPr lang="en-CA" dirty="0" smtClean="0"/>
              <a:t>No public depot in the south end but there are private depots</a:t>
            </a:r>
          </a:p>
          <a:p>
            <a:r>
              <a:rPr lang="en-CA" dirty="0" smtClean="0"/>
              <a:t>Four local composting facilities</a:t>
            </a:r>
          </a:p>
        </p:txBody>
      </p:sp>
    </p:spTree>
    <p:extLst>
      <p:ext uri="{BB962C8B-B14F-4D97-AF65-F5344CB8AC3E}">
        <p14:creationId xmlns:p14="http://schemas.microsoft.com/office/powerpoint/2010/main" val="28866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 We Pay for Waste Management?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CVRD provides regional waste management: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 smtClean="0"/>
              <a:t>Three public depots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 smtClean="0"/>
              <a:t>Waste management planning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 smtClean="0"/>
              <a:t>Education</a:t>
            </a:r>
          </a:p>
          <a:p>
            <a:r>
              <a:rPr lang="en-CA" dirty="0" smtClean="0"/>
              <a:t>Funded through taxation and tipping fees</a:t>
            </a:r>
          </a:p>
          <a:p>
            <a:r>
              <a:rPr lang="en-CA" dirty="0"/>
              <a:t>All residents </a:t>
            </a:r>
            <a:r>
              <a:rPr lang="en-CA" dirty="0" smtClean="0"/>
              <a:t>contribute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16911" r="47189" b="15970"/>
          <a:stretch/>
        </p:blipFill>
        <p:spPr>
          <a:xfrm>
            <a:off x="3097161" y="3807985"/>
            <a:ext cx="8436078" cy="86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 We Pay for Curbside Collection?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Curbside collection programs are managed separately </a:t>
            </a:r>
          </a:p>
          <a:p>
            <a:r>
              <a:rPr lang="en-CA" dirty="0" smtClean="0"/>
              <a:t>Municipalities have their own programs</a:t>
            </a:r>
          </a:p>
          <a:p>
            <a:r>
              <a:rPr lang="en-CA" dirty="0" smtClean="0"/>
              <a:t>CVRD services Electoral Areas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 smtClean="0"/>
              <a:t>Recycling in all 9 areas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 smtClean="0"/>
              <a:t>Garbage in 5 areas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 smtClean="0"/>
              <a:t>No taxes, 100% funded by user fees &amp; Recycle BC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8" t="17552" r="2591" b="15276"/>
          <a:stretch/>
        </p:blipFill>
        <p:spPr>
          <a:xfrm>
            <a:off x="3748240" y="3556413"/>
            <a:ext cx="8434800" cy="95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Planning for the Future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We need to do better to meet and beat Provincial targets</a:t>
            </a:r>
          </a:p>
          <a:p>
            <a:r>
              <a:rPr lang="en-CA" dirty="0" smtClean="0"/>
              <a:t>How can we get there? </a:t>
            </a:r>
          </a:p>
          <a:p>
            <a:r>
              <a:rPr lang="en-CA" dirty="0" smtClean="0"/>
              <a:t>How do we challenge ourselves to do better?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7321" r="2219" b="18416"/>
          <a:stretch/>
        </p:blipFill>
        <p:spPr>
          <a:xfrm>
            <a:off x="986981" y="3421626"/>
            <a:ext cx="14116244" cy="83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do we go from here?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Next Steps:</a:t>
            </a:r>
          </a:p>
          <a:p>
            <a:r>
              <a:rPr lang="en-CA" dirty="0" smtClean="0"/>
              <a:t>Public survey (this week)</a:t>
            </a:r>
          </a:p>
          <a:p>
            <a:r>
              <a:rPr lang="en-CA" dirty="0" smtClean="0"/>
              <a:t>Open Houses (July – August)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5" r="538" b="26567"/>
          <a:stretch/>
        </p:blipFill>
        <p:spPr>
          <a:xfrm>
            <a:off x="986981" y="5102943"/>
            <a:ext cx="13711696" cy="54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77057" y="6089904"/>
            <a:ext cx="16440784" cy="4389120"/>
          </a:xfrm>
        </p:spPr>
        <p:txBody>
          <a:bodyPr/>
          <a:lstStyle/>
          <a:p>
            <a:pPr algn="ctr"/>
            <a:r>
              <a:rPr lang="en-CA" sz="5400" dirty="0" smtClean="0"/>
              <a:t>Join the conversation online:</a:t>
            </a:r>
          </a:p>
          <a:p>
            <a:pPr algn="ctr"/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PlaceSpeak.com/SWMP</a:t>
            </a:r>
            <a:endParaRPr lang="en-CA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C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cvrd.bc.ca/SWMP</a:t>
            </a:r>
            <a:endParaRPr lang="en-C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16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23048" y="12470126"/>
            <a:ext cx="14802112" cy="811534"/>
          </a:xfrm>
        </p:spPr>
        <p:txBody>
          <a:bodyPr/>
          <a:lstStyle/>
          <a:p>
            <a:r>
              <a:rPr lang="en-CA" dirty="0" smtClean="0"/>
              <a:t>Presented on April 25, 2018 by </a:t>
            </a:r>
            <a:r>
              <a:rPr lang="en-CA" dirty="0" err="1" smtClean="0"/>
              <a:t>Taussef</a:t>
            </a:r>
            <a:r>
              <a:rPr lang="en-CA" dirty="0" smtClean="0"/>
              <a:t> Waraich, Manager, CVRD Recycling &amp; Waste Management Division</a:t>
            </a:r>
          </a:p>
          <a:p>
            <a:endParaRPr lang="en-C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CA" dirty="0" smtClean="0"/>
              <a:t>Current System &amp; Plan Amendment Process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Solid Waste Management Plan Amendment No. 4</a:t>
            </a:r>
          </a:p>
        </p:txBody>
      </p:sp>
    </p:spTree>
    <p:extLst>
      <p:ext uri="{BB962C8B-B14F-4D97-AF65-F5344CB8AC3E}">
        <p14:creationId xmlns:p14="http://schemas.microsoft.com/office/powerpoint/2010/main" val="24352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What is a Solid Waste Management Plan?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Collection</a:t>
            </a:r>
          </a:p>
          <a:p>
            <a:r>
              <a:rPr lang="en-CA" dirty="0" smtClean="0"/>
              <a:t>Processing and composting</a:t>
            </a:r>
          </a:p>
          <a:p>
            <a:r>
              <a:rPr lang="en-CA" dirty="0" smtClean="0"/>
              <a:t>Waste Reduction</a:t>
            </a:r>
          </a:p>
          <a:p>
            <a:r>
              <a:rPr lang="en-CA" dirty="0" smtClean="0"/>
              <a:t>Education</a:t>
            </a:r>
          </a:p>
          <a:p>
            <a:r>
              <a:rPr lang="en-CA" dirty="0" smtClean="0"/>
              <a:t>Financing</a:t>
            </a:r>
          </a:p>
          <a:p>
            <a:r>
              <a:rPr lang="en-CA" dirty="0" smtClean="0"/>
              <a:t>Disposal</a:t>
            </a:r>
          </a:p>
        </p:txBody>
      </p:sp>
      <p:sp>
        <p:nvSpPr>
          <p:cNvPr id="7" name="Rectangle 6"/>
          <p:cNvSpPr/>
          <p:nvPr/>
        </p:nvSpPr>
        <p:spPr>
          <a:xfrm>
            <a:off x="986981" y="3620340"/>
            <a:ext cx="13957318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2400"/>
              </a:spcAft>
            </a:pP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Provides a </a:t>
            </a:r>
            <a:r>
              <a:rPr lang="en-C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20 </a:t>
            </a:r>
            <a:r>
              <a:rPr lang="en-C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to </a:t>
            </a:r>
            <a:r>
              <a:rPr lang="en-C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30 </a:t>
            </a: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year vision for managing waste</a:t>
            </a:r>
          </a:p>
          <a:p>
            <a:pPr algn="l">
              <a:spcAft>
                <a:spcPts val="2400"/>
              </a:spcAft>
            </a:pP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Clear actions for </a:t>
            </a:r>
            <a:r>
              <a:rPr lang="en-C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10 years</a:t>
            </a:r>
            <a:endParaRPr lang="en-CA" sz="4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 algn="l">
              <a:spcAft>
                <a:spcPts val="2400"/>
              </a:spcAft>
            </a:pP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Covers municipal </a:t>
            </a:r>
            <a:r>
              <a:rPr lang="en-C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solid waste</a:t>
            </a: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including </a:t>
            </a:r>
            <a:r>
              <a:rPr lang="en-C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garbage</a:t>
            </a: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</a:t>
            </a:r>
            <a:r>
              <a:rPr lang="en-C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recycling</a:t>
            </a: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</a:t>
            </a:r>
            <a:r>
              <a:rPr lang="en-C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organics and food waste</a:t>
            </a: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and </a:t>
            </a:r>
            <a:r>
              <a:rPr lang="en-C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construction/demolition </a:t>
            </a:r>
            <a:r>
              <a:rPr lang="en-C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waste</a:t>
            </a:r>
          </a:p>
          <a:p>
            <a:pPr algn="l">
              <a:spcAft>
                <a:spcPts val="2400"/>
              </a:spcAft>
            </a:pPr>
            <a:r>
              <a:rPr lang="en-CA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Does not include agricultural, forestry, liquid or hazardous </a:t>
            </a:r>
            <a:r>
              <a:rPr lang="en-CA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waste</a:t>
            </a:r>
          </a:p>
          <a:p>
            <a:pPr algn="l">
              <a:spcAft>
                <a:spcPts val="2400"/>
              </a:spcAft>
            </a:pPr>
            <a:r>
              <a:rPr lang="en-CA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Sets targets for waste reduction</a:t>
            </a:r>
            <a:endParaRPr lang="en-CA" sz="4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 algn="l">
              <a:spcAft>
                <a:spcPts val="2400"/>
              </a:spcAft>
            </a:pPr>
            <a:endParaRPr lang="en-CA" sz="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8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16" r="836" b="14945"/>
          <a:stretch/>
        </p:blipFill>
        <p:spPr>
          <a:xfrm>
            <a:off x="2078361" y="5496441"/>
            <a:ext cx="11047703" cy="663223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Zero Waste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Why are we updating the Plan?</a:t>
            </a:r>
          </a:p>
          <a:p>
            <a:r>
              <a:rPr lang="en-CA" dirty="0" smtClean="0"/>
              <a:t>Current plan is more than 10 years old (last updated in 2006)</a:t>
            </a:r>
          </a:p>
          <a:p>
            <a:r>
              <a:rPr lang="en-CA" dirty="0" smtClean="0"/>
              <a:t>Need to make sure plan is current, and reflects region’s goals &amp; objectives for waste management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86981" y="3551760"/>
            <a:ext cx="139573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2400"/>
              </a:spcAft>
            </a:pPr>
            <a:r>
              <a:rPr lang="en-CA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Plans set out targets for waste reduction, and should identify </a:t>
            </a:r>
            <a:r>
              <a:rPr lang="en-C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gaps</a:t>
            </a:r>
            <a:r>
              <a:rPr lang="en-CA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and </a:t>
            </a:r>
            <a:r>
              <a:rPr lang="en-C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opportunities for </a:t>
            </a:r>
            <a:r>
              <a:rPr lang="en-C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improvement</a:t>
            </a:r>
            <a:endParaRPr lang="en-CA" sz="440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8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Solutions should be prioritized according to the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5R</a:t>
            </a:r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hierarchy of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Reduce</a:t>
            </a:r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Reuse</a:t>
            </a:r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Recycle</a:t>
            </a:r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and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Recover</a:t>
            </a:r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before disposing of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Residuals</a:t>
            </a:r>
            <a:endParaRPr lang="en-CA" sz="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25284" r="8948" b="22009"/>
          <a:stretch/>
        </p:blipFill>
        <p:spPr>
          <a:xfrm>
            <a:off x="560437" y="4015454"/>
            <a:ext cx="14605105" cy="7281811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6981" y="2624342"/>
            <a:ext cx="13957318" cy="429287"/>
          </a:xfrm>
        </p:spPr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Pollution Prevention (5R) Hierarchy)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9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6" t="14536" r="29217" b="15569"/>
          <a:stretch/>
        </p:blipFill>
        <p:spPr>
          <a:xfrm>
            <a:off x="8288594" y="4971397"/>
            <a:ext cx="5368412" cy="7056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22287" r="26162" b="19481"/>
          <a:stretch/>
        </p:blipFill>
        <p:spPr>
          <a:xfrm>
            <a:off x="986981" y="3867968"/>
            <a:ext cx="6711677" cy="62612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Much Waste Do We Produce?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Our region produced 77,000 tonnes of material in 2017, more than </a:t>
            </a:r>
            <a:r>
              <a:rPr lang="en-C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60%</a:t>
            </a:r>
            <a:r>
              <a:rPr lang="en-CA" dirty="0" smtClean="0"/>
              <a:t> was recycled</a:t>
            </a:r>
          </a:p>
          <a:p>
            <a:r>
              <a:rPr lang="en-CA" dirty="0" smtClean="0"/>
              <a:t>Community members throw out </a:t>
            </a:r>
            <a:r>
              <a:rPr lang="en-C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358 kg </a:t>
            </a:r>
            <a:r>
              <a:rPr lang="en-CA" dirty="0" smtClean="0"/>
              <a:t>of waste per person every year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02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15903" r="9298" b="13347"/>
          <a:stretch/>
        </p:blipFill>
        <p:spPr>
          <a:xfrm>
            <a:off x="3303638" y="3451123"/>
            <a:ext cx="11002297" cy="954611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in Our Garbage?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Lots of what is sent to the landfill is recyclable</a:t>
            </a:r>
          </a:p>
          <a:p>
            <a:r>
              <a:rPr lang="en-CA" dirty="0" smtClean="0"/>
              <a:t>24% compostable organics</a:t>
            </a:r>
          </a:p>
          <a:p>
            <a:r>
              <a:rPr lang="en-CA" dirty="0" smtClean="0"/>
              <a:t>17% recyclable plastics</a:t>
            </a:r>
          </a:p>
          <a:p>
            <a:r>
              <a:rPr lang="en-CA" dirty="0" smtClean="0"/>
              <a:t>13% non compostable organics (e.g. wood waste)</a:t>
            </a:r>
          </a:p>
          <a:p>
            <a:r>
              <a:rPr lang="en-CA" dirty="0" smtClean="0"/>
              <a:t>11% recyclable paper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21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Happens to Our Garbage?</a:t>
            </a:r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Any material not recovered is sent to the landfill</a:t>
            </a:r>
          </a:p>
          <a:p>
            <a:r>
              <a:rPr lang="en-CA" dirty="0" smtClean="0"/>
              <a:t>There is no landfill in the CVRD, waste is shipped to Washington State, USA</a:t>
            </a:r>
          </a:p>
          <a:p>
            <a:r>
              <a:rPr lang="en-CA" dirty="0" smtClean="0"/>
              <a:t>Shipping waste is expensive</a:t>
            </a:r>
          </a:p>
          <a:p>
            <a:r>
              <a:rPr lang="en-CA" dirty="0" smtClean="0"/>
              <a:t>It’s important to reduce waste to save $ and protect local recycling jobs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40" y="390484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 b="9229"/>
          <a:stretch/>
        </p:blipFill>
        <p:spPr>
          <a:xfrm>
            <a:off x="986980" y="3480618"/>
            <a:ext cx="14135559" cy="83770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Curbside </a:t>
            </a:r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Collection </a:t>
            </a:r>
            <a:r>
              <a:rPr lang="en-C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Services</a:t>
            </a:r>
          </a:p>
          <a:p>
            <a:endParaRPr lang="en-C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Service levels are inconsistent</a:t>
            </a:r>
          </a:p>
          <a:p>
            <a:r>
              <a:rPr lang="en-CA" dirty="0" smtClean="0"/>
              <a:t>Not all residents can access garbage or organics (food waste) collection at home</a:t>
            </a:r>
          </a:p>
        </p:txBody>
      </p:sp>
    </p:spTree>
    <p:extLst>
      <p:ext uri="{BB962C8B-B14F-4D97-AF65-F5344CB8AC3E}">
        <p14:creationId xmlns:p14="http://schemas.microsoft.com/office/powerpoint/2010/main" val="35165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017 Theme">
  <a:themeElements>
    <a:clrScheme name="Custom 6">
      <a:dk1>
        <a:srgbClr val="05A9AD"/>
      </a:dk1>
      <a:lt1>
        <a:srgbClr val="000000"/>
      </a:lt1>
      <a:dk2>
        <a:srgbClr val="F0F1F2"/>
      </a:dk2>
      <a:lt2>
        <a:srgbClr val="B8BBC1"/>
      </a:lt2>
      <a:accent1>
        <a:srgbClr val="05A9AD"/>
      </a:accent1>
      <a:accent2>
        <a:srgbClr val="C9C5C8"/>
      </a:accent2>
      <a:accent3>
        <a:srgbClr val="F2F2F2"/>
      </a:accent3>
      <a:accent4>
        <a:srgbClr val="05A9AD"/>
      </a:accent4>
      <a:accent5>
        <a:srgbClr val="05A9AD"/>
      </a:accent5>
      <a:accent6>
        <a:srgbClr val="AE64C8"/>
      </a:accent6>
      <a:hlink>
        <a:srgbClr val="0000FF"/>
      </a:hlink>
      <a:folHlink>
        <a:srgbClr val="AE64C8"/>
      </a:folHlink>
    </a:clrScheme>
    <a:fontScheme name="CVRD Arial">
      <a:majorFont>
        <a:latin typeface="Arial"/>
        <a:ea typeface="ＭＳ Ｐゴシック"/>
        <a:cs typeface="Helvetica Neue Light"/>
      </a:majorFont>
      <a:minorFont>
        <a:latin typeface="Arial"/>
        <a:ea typeface="ＭＳ Ｐゴシック"/>
        <a:cs typeface="Helvetica Neue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ＭＳ Ｐゴシック" charset="0"/>
            <a:cs typeface="Helvetica Neue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ＭＳ Ｐゴシック" charset="0"/>
            <a:cs typeface="Helvetica Neue Light" charset="0"/>
            <a:sym typeface="Helvetica Neue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2018 PPT Template" id="{0DBE2500-892E-46F7-967C-5BE8A9FA7F7F}" vid="{DF46BD4E-B26C-44CE-AD29-374E6F2A0F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2018%20PPT%20Template_201804171405580166</Template>
  <TotalTime>593</TotalTime>
  <Words>507</Words>
  <Application>Microsoft Office PowerPoint</Application>
  <PresentationFormat>Custom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Helvetica Neue Light</vt:lpstr>
      <vt:lpstr>2017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Harmony Huffman</dc:creator>
  <cp:lastModifiedBy>Harmony Huffman</cp:lastModifiedBy>
  <cp:revision>11</cp:revision>
  <dcterms:created xsi:type="dcterms:W3CDTF">2018-04-19T16:49:43Z</dcterms:created>
  <dcterms:modified xsi:type="dcterms:W3CDTF">2018-04-24T17:08:12Z</dcterms:modified>
</cp:coreProperties>
</file>